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05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1" r:id="rId6"/>
    <p:sldId id="262" r:id="rId7"/>
    <p:sldId id="267" r:id="rId8"/>
    <p:sldId id="263" r:id="rId9"/>
    <p:sldId id="268" r:id="rId10"/>
    <p:sldId id="264" r:id="rId11"/>
    <p:sldId id="265" r:id="rId12"/>
    <p:sldId id="266" r:id="rId13"/>
    <p:sldId id="269" r:id="rId14"/>
  </p:sldIdLst>
  <p:sldSz cx="14630400" cy="8229600"/>
  <p:notesSz cx="8229600" cy="14630400"/>
  <p:embeddedFontLst>
    <p:embeddedFont>
      <p:font typeface="Candara" pitchFamily="34" charset="0"/>
      <p:regular r:id="rId16"/>
      <p:bold r:id="rId17"/>
      <p:italic r:id="rId18"/>
      <p:boldItalic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Inter" charset="0"/>
      <p:regular r:id="rId24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80" d="100"/>
          <a:sy n="80" d="100"/>
        </p:scale>
        <p:origin x="-139" y="-5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3DA9C-4CC8-4D50-9ADB-26569D7C2F7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182E5-D81C-40BA-A878-EE7B665BF9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1051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5760" y="274320"/>
            <a:ext cx="13913510" cy="7242048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338664" y="6424756"/>
            <a:ext cx="13957402" cy="1597896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920240"/>
            <a:ext cx="12435840" cy="2136130"/>
          </a:xfrm>
        </p:spPr>
        <p:txBody>
          <a:bodyPr anchor="b">
            <a:normAutofit/>
          </a:bodyPr>
          <a:lstStyle>
            <a:lvl1pPr>
              <a:defRPr sz="63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267201"/>
            <a:ext cx="10241280" cy="1767840"/>
          </a:xfrm>
        </p:spPr>
        <p:txBody>
          <a:bodyPr>
            <a:normAutofit/>
          </a:bodyPr>
          <a:lstStyle>
            <a:lvl1pPr marL="0" indent="0" algn="ctr">
              <a:buNone/>
              <a:defRPr sz="2900">
                <a:solidFill>
                  <a:srgbClr val="FFFFFF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65760" y="274320"/>
            <a:ext cx="13913510" cy="1711757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338664" y="857029"/>
            <a:ext cx="13957402" cy="1597896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1737360"/>
            <a:ext cx="3291840" cy="5384800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1737360"/>
            <a:ext cx="9631680" cy="5384801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65760" y="274320"/>
            <a:ext cx="13913510" cy="568391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9675902" y="5044311"/>
            <a:ext cx="4602286" cy="856831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4190913" y="4890348"/>
            <a:ext cx="8871224" cy="1020166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4525965" y="4905075"/>
            <a:ext cx="8748768" cy="929126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8975182" y="4889009"/>
            <a:ext cx="5292800" cy="78185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338664" y="4870266"/>
            <a:ext cx="13957402" cy="1595849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051" y="2956272"/>
            <a:ext cx="12435840" cy="1828800"/>
          </a:xfrm>
        </p:spPr>
        <p:txBody>
          <a:bodyPr anchor="t">
            <a:normAutofit/>
          </a:bodyPr>
          <a:lstStyle>
            <a:lvl1pPr algn="ctr">
              <a:defRPr sz="6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7784" y="1724938"/>
            <a:ext cx="10268374" cy="1127761"/>
          </a:xfrm>
        </p:spPr>
        <p:txBody>
          <a:bodyPr anchor="b">
            <a:normAutofit/>
          </a:bodyPr>
          <a:lstStyle>
            <a:lvl1pPr marL="0" indent="0" algn="ctr">
              <a:buNone/>
              <a:defRPr sz="2900">
                <a:solidFill>
                  <a:srgbClr val="FFFFFF"/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82648" y="3215030"/>
            <a:ext cx="6115507" cy="41367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432243" y="3215030"/>
            <a:ext cx="6115507" cy="41367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2650" y="3213737"/>
            <a:ext cx="6115507" cy="767714"/>
          </a:xfrm>
        </p:spPr>
        <p:txBody>
          <a:bodyPr anchor="ctr"/>
          <a:lstStyle>
            <a:lvl1pPr marL="0" indent="0" algn="ctr">
              <a:buNone/>
              <a:defRPr sz="3400" b="0">
                <a:solidFill>
                  <a:schemeClr val="tx2"/>
                </a:solidFill>
                <a:latin typeface="+mj-lt"/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3732" y="4114800"/>
            <a:ext cx="6112088" cy="3236596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7120" y="3213736"/>
            <a:ext cx="6115507" cy="767714"/>
          </a:xfrm>
        </p:spPr>
        <p:txBody>
          <a:bodyPr anchor="ctr"/>
          <a:lstStyle>
            <a:lvl1pPr marL="0" indent="0" algn="ctr">
              <a:buNone/>
              <a:defRPr sz="3400" b="0" i="0">
                <a:solidFill>
                  <a:schemeClr val="tx2"/>
                </a:solidFill>
                <a:latin typeface="+mj-lt"/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0" y="4114800"/>
            <a:ext cx="6115507" cy="3236596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3/9/2026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3/9/2026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65760" y="274320"/>
            <a:ext cx="13913510" cy="1711757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338664" y="857029"/>
            <a:ext cx="13957402" cy="1595849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3/9/2026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65760" y="274320"/>
            <a:ext cx="13913510" cy="1711757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3040" y="4297681"/>
            <a:ext cx="5364480" cy="2286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857"/>
              </a:spcAft>
              <a:buNone/>
              <a:defRPr sz="2600">
                <a:solidFill>
                  <a:schemeClr val="tx2"/>
                </a:solidFill>
              </a:defRPr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338664" y="857029"/>
            <a:ext cx="13957402" cy="1597896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463040" y="2743200"/>
            <a:ext cx="5364480" cy="1503274"/>
          </a:xfrm>
        </p:spPr>
        <p:txBody>
          <a:bodyPr anchor="b">
            <a:noAutofit/>
          </a:bodyPr>
          <a:lstStyle>
            <a:lvl1pPr algn="l">
              <a:defRPr sz="4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43139" y="2194560"/>
            <a:ext cx="6246522" cy="4572000"/>
          </a:xfrm>
        </p:spPr>
        <p:txBody>
          <a:bodyPr anchor="ctr"/>
          <a:lstStyle>
            <a:lvl1pPr>
              <a:buClr>
                <a:schemeClr val="bg1"/>
              </a:buClr>
              <a:defRPr sz="31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9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26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tx2"/>
                </a:solidFill>
              </a:defRPr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65760" y="274320"/>
            <a:ext cx="13913510" cy="7242048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338664" y="6424756"/>
            <a:ext cx="13957402" cy="1597896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8649" y="406400"/>
            <a:ext cx="6100232" cy="2915921"/>
          </a:xfrm>
        </p:spPr>
        <p:txBody>
          <a:bodyPr anchor="b">
            <a:normAutofit/>
          </a:bodyPr>
          <a:lstStyle>
            <a:lvl1pPr algn="l">
              <a:defRPr sz="40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334" y="3342640"/>
            <a:ext cx="6109547" cy="2905760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rgbClr val="FFFFFF"/>
                </a:solidFill>
              </a:defRPr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1120" y="1645920"/>
            <a:ext cx="5705856" cy="3511296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4600">
                <a:solidFill>
                  <a:schemeClr val="bg1"/>
                </a:solidFill>
              </a:defRPr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65760" y="274320"/>
            <a:ext cx="13913510" cy="2962656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338664" y="2015315"/>
            <a:ext cx="13957402" cy="1595849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405993"/>
            <a:ext cx="13167360" cy="1503274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61875" y="7500197"/>
            <a:ext cx="6058704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9821" y="7500197"/>
            <a:ext cx="6058706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85741" y="7500196"/>
            <a:ext cx="1858922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5308" y="3210561"/>
            <a:ext cx="11853333" cy="4140835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</p:sldLayoutIdLst>
  <p:hf sldNum="0" hdr="0" ftr="0" dt="0"/>
  <p:txStyles>
    <p:titleStyle>
      <a:lvl1pPr algn="ctr" defTabSz="1306220" rtl="0" eaLnBrk="1" latinLnBrk="0" hangingPunct="1">
        <a:spcBef>
          <a:spcPct val="0"/>
        </a:spcBef>
        <a:buNone/>
        <a:defRPr sz="63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91866" indent="-391866" algn="l" defTabSz="130622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3400" kern="1200">
          <a:solidFill>
            <a:schemeClr val="tx2"/>
          </a:solidFill>
          <a:latin typeface="+mn-lt"/>
          <a:ea typeface="+mn-ea"/>
          <a:cs typeface="+mn-cs"/>
        </a:defRPr>
      </a:lvl1pPr>
      <a:lvl2pPr marL="823192" indent="-391866" algn="l" defTabSz="130622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3100" kern="1200">
          <a:solidFill>
            <a:schemeClr val="tx2"/>
          </a:solidFill>
          <a:latin typeface="+mn-lt"/>
          <a:ea typeface="+mn-ea"/>
          <a:cs typeface="+mn-cs"/>
        </a:defRPr>
      </a:lvl2pPr>
      <a:lvl3pPr marL="1222315" indent="-326555" algn="l" defTabSz="130622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900" kern="1200">
          <a:solidFill>
            <a:schemeClr val="tx2"/>
          </a:solidFill>
          <a:latin typeface="+mn-lt"/>
          <a:ea typeface="+mn-ea"/>
          <a:cs typeface="+mn-cs"/>
        </a:defRPr>
      </a:lvl3pPr>
      <a:lvl4pPr marL="1632776" indent="-326555" algn="l" defTabSz="130622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600" kern="1200">
          <a:solidFill>
            <a:schemeClr val="tx2"/>
          </a:solidFill>
          <a:latin typeface="+mn-lt"/>
          <a:ea typeface="+mn-ea"/>
          <a:cs typeface="+mn-cs"/>
        </a:defRPr>
      </a:lvl4pPr>
      <a:lvl5pPr marL="2089953" indent="-326555" algn="l" defTabSz="130622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5pPr>
      <a:lvl6pPr marL="2547130" indent="-326555" algn="l" defTabSz="1306220" rtl="0" eaLnBrk="1" latinLnBrk="0" hangingPunct="1">
        <a:spcBef>
          <a:spcPts val="549"/>
        </a:spcBef>
        <a:buClr>
          <a:schemeClr val="accent1"/>
        </a:buClr>
        <a:buFont typeface="Symbol" pitchFamily="18" charset="2"/>
        <a:buChar char="*"/>
        <a:defRPr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3004307" indent="-326555" algn="l" defTabSz="1306220" rtl="0" eaLnBrk="1" latinLnBrk="0" hangingPunct="1">
        <a:spcBef>
          <a:spcPts val="549"/>
        </a:spcBef>
        <a:buClr>
          <a:schemeClr val="accent1"/>
        </a:buClr>
        <a:buFont typeface="Symbol" pitchFamily="18" charset="2"/>
        <a:buChar char="*"/>
        <a:defRPr sz="2000" kern="1200">
          <a:solidFill>
            <a:schemeClr val="tx2"/>
          </a:solidFill>
          <a:latin typeface="+mn-lt"/>
          <a:ea typeface="+mn-ea"/>
          <a:cs typeface="+mn-cs"/>
        </a:defRPr>
      </a:lvl7pPr>
      <a:lvl8pPr marL="3461484" indent="-326555" algn="l" defTabSz="1306220" rtl="0" eaLnBrk="1" latinLnBrk="0" hangingPunct="1">
        <a:spcBef>
          <a:spcPts val="549"/>
        </a:spcBef>
        <a:buClr>
          <a:schemeClr val="accent1"/>
        </a:buClr>
        <a:buFont typeface="Symbol" pitchFamily="18" charset="2"/>
        <a:buChar char="*"/>
        <a:defRPr sz="2000" kern="1200">
          <a:solidFill>
            <a:schemeClr val="tx2"/>
          </a:solidFill>
          <a:latin typeface="+mn-lt"/>
          <a:ea typeface="+mn-ea"/>
          <a:cs typeface="+mn-cs"/>
        </a:defRPr>
      </a:lvl8pPr>
      <a:lvl9pPr marL="3918661" indent="-326555" algn="l" defTabSz="1306220" rtl="0" eaLnBrk="1" latinLnBrk="0" hangingPunct="1">
        <a:spcBef>
          <a:spcPts val="549"/>
        </a:spcBef>
        <a:buClr>
          <a:schemeClr val="accent1"/>
        </a:buClr>
        <a:buFont typeface="Symbol" pitchFamily="18" charset="2"/>
        <a:buChar char="*"/>
        <a:defRPr sz="2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419100"/>
            <a:ext cx="7556421" cy="29032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uk-UA" sz="4650" b="1" dirty="0" smtClean="0">
                <a:solidFill>
                  <a:srgbClr val="FF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Херсонський державний університет</a:t>
            </a:r>
          </a:p>
          <a:p>
            <a:pPr marL="0" indent="0" algn="ctr">
              <a:lnSpc>
                <a:spcPts val="5850"/>
              </a:lnSpc>
              <a:buNone/>
            </a:pPr>
            <a:r>
              <a:rPr lang="en-US" sz="4650" b="1" dirty="0" err="1" smtClean="0">
                <a:solidFill>
                  <a:schemeClr val="tx2">
                    <a:lumMod val="50000"/>
                  </a:schemeClr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Освітня</a:t>
            </a:r>
            <a:r>
              <a:rPr lang="en-US" sz="4650" b="1" dirty="0" smtClean="0">
                <a:solidFill>
                  <a:schemeClr val="tx2">
                    <a:lumMod val="50000"/>
                  </a:schemeClr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650" b="1" dirty="0">
                <a:solidFill>
                  <a:schemeClr val="tx2">
                    <a:lumMod val="50000"/>
                  </a:schemeClr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програма «Адаптивний спорт»</a:t>
            </a:r>
            <a:endParaRPr lang="en-US" sz="465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413046"/>
            <a:ext cx="755642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650"/>
              </a:lnSpc>
              <a:buNone/>
            </a:pPr>
            <a:r>
              <a:rPr lang="uk-UA" sz="2800" b="1" dirty="0" smtClean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(</a:t>
            </a:r>
            <a:r>
              <a:rPr lang="uk-UA" sz="2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</a:t>
            </a:r>
            <a:r>
              <a:rPr lang="uk-UA" sz="2800" b="1" dirty="0" smtClean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ерший (б</a:t>
            </a:r>
            <a:r>
              <a:rPr lang="en-US" sz="2800" b="1" dirty="0" err="1" smtClean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акалаврський</a:t>
            </a:r>
            <a:r>
              <a:rPr lang="uk-UA" sz="2800" b="1" dirty="0" smtClean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)</a:t>
            </a:r>
            <a:r>
              <a:rPr lang="en-US" sz="2800" b="1" dirty="0" smtClean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endParaRPr lang="uk-UA" sz="2800" b="1" dirty="0" smtClean="0">
              <a:solidFill>
                <a:srgbClr val="000000"/>
              </a:solidFill>
              <a:latin typeface="Petrona Bold" pitchFamily="34" charset="0"/>
              <a:ea typeface="Petrona Bold" pitchFamily="34" charset="-122"/>
              <a:cs typeface="Petrona Bold" pitchFamily="34" charset="-120"/>
            </a:endParaRPr>
          </a:p>
          <a:p>
            <a:pPr marL="0" indent="0" algn="ctr">
              <a:lnSpc>
                <a:spcPts val="4650"/>
              </a:lnSpc>
              <a:buNone/>
            </a:pPr>
            <a:r>
              <a:rPr lang="en-US" sz="2800" b="1" dirty="0" err="1" smtClean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рівень</a:t>
            </a:r>
            <a:r>
              <a:rPr lang="en-US" sz="2800" b="1" dirty="0" smtClean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вищої освіти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6000750" y="4944070"/>
            <a:ext cx="783586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uk-UA" sz="2400" dirty="0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   </a:t>
            </a:r>
            <a:r>
              <a:rPr lang="en-US" sz="2400" dirty="0" err="1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Ласкаво</a:t>
            </a:r>
            <a:r>
              <a:rPr lang="en-US" sz="2400" dirty="0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просимо до освітньої програми, що готує фахівців нового покоління у сфері фізичної культури і спорту. </a:t>
            </a:r>
            <a:endParaRPr lang="uk-UA" sz="2400" dirty="0" smtClean="0">
              <a:solidFill>
                <a:srgbClr val="272525"/>
              </a:solidFill>
              <a:latin typeface="Times New Roman" pitchFamily="18" charset="0"/>
              <a:ea typeface="Inter" pitchFamily="34" charset="-122"/>
              <a:cs typeface="Times New Roman" pitchFamily="18" charset="0"/>
            </a:endParaRPr>
          </a:p>
          <a:p>
            <a:pPr marL="0" indent="0" algn="ctr">
              <a:lnSpc>
                <a:spcPts val="2850"/>
              </a:lnSpc>
              <a:buNone/>
            </a:pPr>
            <a:r>
              <a:rPr lang="uk-UA" sz="2400" dirty="0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    </a:t>
            </a:r>
            <a:r>
              <a:rPr lang="en-US" sz="2400" dirty="0" err="1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Наша</a:t>
            </a:r>
            <a:r>
              <a:rPr lang="en-US" sz="2400" dirty="0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спеціальність</a:t>
            </a:r>
            <a:r>
              <a:rPr lang="en-US" sz="2400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</a:t>
            </a:r>
            <a:r>
              <a:rPr lang="uk-UA" sz="2400" dirty="0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А7 </a:t>
            </a:r>
            <a:r>
              <a:rPr lang="en-US" sz="2400" dirty="0" smtClean="0">
                <a:solidFill>
                  <a:srgbClr val="481C9E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«</a:t>
            </a:r>
            <a:r>
              <a:rPr lang="en-US" sz="2400" dirty="0" err="1" smtClean="0">
                <a:solidFill>
                  <a:srgbClr val="481C9E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Фізична</a:t>
            </a:r>
            <a:r>
              <a:rPr lang="en-US" sz="2400" dirty="0" smtClean="0">
                <a:solidFill>
                  <a:srgbClr val="481C9E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481C9E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культура і спорт»</a:t>
            </a:r>
            <a:r>
              <a:rPr lang="en-US" sz="2400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зосереджена на адаптивному спорті – сучасному та надзвичайно важливому </a:t>
            </a:r>
            <a:r>
              <a:rPr lang="en-US" sz="2400" dirty="0" err="1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напрямку</a:t>
            </a:r>
            <a:r>
              <a:rPr lang="en-US" sz="2400" dirty="0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.</a:t>
            </a:r>
            <a:endParaRPr lang="uk-UA" sz="2400" dirty="0" smtClean="0">
              <a:solidFill>
                <a:srgbClr val="272525"/>
              </a:solidFill>
              <a:latin typeface="Times New Roman" pitchFamily="18" charset="0"/>
              <a:ea typeface="Inter" pitchFamily="34" charset="-122"/>
              <a:cs typeface="Times New Roman" pitchFamily="18" charset="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80611" y="532805"/>
            <a:ext cx="6559987" cy="592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Історії успіху та натхнення</a:t>
            </a:r>
            <a:endParaRPr lang="en-US" sz="3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11" y="1413629"/>
            <a:ext cx="4036457" cy="403645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80611" y="5594033"/>
            <a:ext cx="3014186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Українські паралімпійці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1080611" y="5976818"/>
            <a:ext cx="4036457" cy="1038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Наші спортсмени-паралімпійці демонструють неймовірну силу духу та волю до перемоги, ставши прикладом для мільйонів.</a:t>
            </a:r>
            <a:endParaRPr lang="en-US" sz="14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6972" y="1413629"/>
            <a:ext cx="4036457" cy="403645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96972" y="5594033"/>
            <a:ext cx="2873097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Відновлення ветеранів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5296972" y="5976818"/>
            <a:ext cx="4036457" cy="1038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Спорт відіграє ключову роль у фізичній та психологічній реабілітації ветеранів війни, допомагаючи їм повернутися до активного життя.</a:t>
            </a:r>
            <a:endParaRPr lang="en-US" sz="14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3332" y="1413629"/>
            <a:ext cx="4036457" cy="403645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513332" y="5594033"/>
            <a:ext cx="2539960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Успішні випускники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9513332" y="5976818"/>
            <a:ext cx="4036457" cy="779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Багато наших випускників вже працюють в адаптивних клубах та федераціях, змінюючи життя людей на краще.</a:t>
            </a:r>
            <a:endParaRPr lang="en-US" sz="1400" dirty="0"/>
          </a:p>
        </p:txBody>
      </p:sp>
      <p:sp>
        <p:nvSpPr>
          <p:cNvPr id="12" name="Text 7"/>
          <p:cNvSpPr/>
          <p:nvPr/>
        </p:nvSpPr>
        <p:spPr>
          <a:xfrm>
            <a:off x="1080611" y="7177445"/>
            <a:ext cx="12469177" cy="5193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Ці історії надихають і показують величезний потенціал адаптивного спорту як інструменту для відновлення, інтеграції та особистісного розвитку.</a:t>
            </a:r>
            <a:endParaRPr lang="en-US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16154" y="1196816"/>
            <a:ext cx="6227207" cy="541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Сучасні тренди та інновації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495300" y="2039422"/>
            <a:ext cx="4848225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Що робить </a:t>
            </a:r>
            <a:r>
              <a:rPr lang="en-US" sz="2000" b="1" dirty="0">
                <a:solidFill>
                  <a:srgbClr val="0070C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адаптивний спорт </a:t>
            </a:r>
            <a:r>
              <a:rPr lang="en-US" sz="20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актуальним: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495300" y="2809994"/>
            <a:ext cx="5895975" cy="3197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140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Використання </a:t>
            </a:r>
            <a:r>
              <a:rPr lang="en-US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спеціалізованого обладнання та технологій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для максимальної ефективності тренувань та реабілітації.</a:t>
            </a:r>
            <a:endParaRPr lang="en-US" dirty="0"/>
          </a:p>
          <a:p>
            <a:pPr marL="342900" indent="-342900" algn="l">
              <a:lnSpc>
                <a:spcPct val="1140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Постійний розвиток </a:t>
            </a:r>
            <a:r>
              <a:rPr lang="en-US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нових видів адаптивного спорту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що розширює можливості для участі.</a:t>
            </a:r>
            <a:endParaRPr lang="en-US" dirty="0"/>
          </a:p>
          <a:p>
            <a:pPr marL="342900" indent="-342900" algn="l">
              <a:lnSpc>
                <a:spcPct val="1140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Активне </a:t>
            </a:r>
            <a:r>
              <a:rPr lang="en-US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міжнародне співробітництво та участь у паралімпійському русі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відкриваючи можливості для обміну досвідом та стажувань.</a:t>
            </a:r>
            <a:endParaRPr lang="en-US" dirty="0"/>
          </a:p>
          <a:p>
            <a:pPr marL="342900" indent="-342900" algn="l">
              <a:lnSpc>
                <a:spcPct val="1140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Впровадження </a:t>
            </a:r>
            <a:r>
              <a:rPr lang="en-US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цифрових рішень та телереабілітації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для доступу до занять з будь-якої точки світу.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495300" y="6458042"/>
            <a:ext cx="5895975" cy="684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Наша програма тримає руку на пульсі цих змін, інтегруючи останні інновації в навчальний процес.</a:t>
            </a:r>
            <a:endParaRPr lang="en-US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703" y="2322866"/>
            <a:ext cx="7267575" cy="43605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89" y="570786"/>
            <a:ext cx="8940761" cy="1915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Приєднуйтесь до програми «Адаптивний спорт»!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939879" y="2305942"/>
            <a:ext cx="6697028" cy="595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Твій шлях починається тут</a:t>
            </a:r>
            <a:endParaRPr lang="en-US" sz="3750" dirty="0"/>
          </a:p>
        </p:txBody>
      </p:sp>
      <p:sp>
        <p:nvSpPr>
          <p:cNvPr id="5" name="Text 2"/>
          <p:cNvSpPr/>
          <p:nvPr/>
        </p:nvSpPr>
        <p:spPr>
          <a:xfrm>
            <a:off x="939879" y="3064429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Обираючи освітню програму </a:t>
            </a: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«Адаптивний спорт»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ви не просто отримуєте професію, а стаєте частиною важливого соціального руху.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89" y="498383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🔹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Станьте фахівцем майбутнього </a:t>
            </a: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🔹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Змінюйте життя людей через спорт </a:t>
            </a: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🔹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Реалізуйте себе професійно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6907411"/>
            <a:ext cx="4145756" cy="446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Чекаємо саме на тебе!</a:t>
            </a:r>
            <a:endParaRPr lang="en-US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22" y="3054145"/>
            <a:ext cx="13474304" cy="333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111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8068" y="985599"/>
            <a:ext cx="7354014" cy="625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Що таке адаптивний спорт?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457200" y="1772841"/>
            <a:ext cx="5210175" cy="19644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0070C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Адаптивний спорт 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це сучасна, соціально значуща та динамічна галузь фізичної культури, що дозволяє людям з особливими потребами займатися спортом. Він визнаний окремим напрямом фізичної культури в Україні з </a:t>
            </a: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2025 року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що підкреслює його важливість та державну підтримку.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738068" y="4367213"/>
            <a:ext cx="4301609" cy="561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0070C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Наша освітня програма готує фахівців, які працюватимуть з: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738066" y="5170135"/>
            <a:ext cx="4681657" cy="1684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людьми з інвалідністю;</a:t>
            </a:r>
            <a:endParaRPr lang="en-US" sz="2000" dirty="0"/>
          </a:p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ветеранами війни та учасниками бойових дій;</a:t>
            </a:r>
            <a:endParaRPr lang="en-US" sz="2000" dirty="0"/>
          </a:p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особами після травм і захворювань;</a:t>
            </a:r>
            <a:endParaRPr lang="en-US" sz="2000" dirty="0"/>
          </a:p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дітьми та дорослими з особливими освітніми потребами.</a:t>
            </a:r>
            <a:endParaRPr lang="en-US" sz="20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4" y="2031444"/>
            <a:ext cx="8232339" cy="50324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1991" y="620197"/>
            <a:ext cx="11522393" cy="648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Законодавча база та державна підтримка</a:t>
            </a:r>
            <a:endParaRPr lang="en-US" sz="4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190" y="1613535"/>
            <a:ext cx="7780020" cy="461748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840206" y="4759476"/>
            <a:ext cx="1933941" cy="11735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Розвиток інфраструктури</a:t>
            </a:r>
            <a:endParaRPr lang="en-US" sz="1400" dirty="0"/>
          </a:p>
        </p:txBody>
      </p:sp>
      <p:sp>
        <p:nvSpPr>
          <p:cNvPr id="7" name="Text 2"/>
          <p:cNvSpPr/>
          <p:nvPr/>
        </p:nvSpPr>
        <p:spPr>
          <a:xfrm>
            <a:off x="6402910" y="4563888"/>
            <a:ext cx="1933941" cy="1564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Координація Мінiстерства</a:t>
            </a:r>
            <a:endParaRPr lang="en-US" sz="1400" dirty="0"/>
          </a:p>
        </p:txBody>
      </p:sp>
      <p:sp>
        <p:nvSpPr>
          <p:cNvPr id="9" name="Text 3"/>
          <p:cNvSpPr/>
          <p:nvPr/>
        </p:nvSpPr>
        <p:spPr>
          <a:xfrm>
            <a:off x="3925874" y="4955064"/>
            <a:ext cx="1933942" cy="782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Прийняття закону</a:t>
            </a:r>
            <a:endParaRPr lang="en-US" sz="1400" dirty="0"/>
          </a:p>
        </p:txBody>
      </p:sp>
      <p:sp>
        <p:nvSpPr>
          <p:cNvPr id="10" name="Text 4"/>
          <p:cNvSpPr/>
          <p:nvPr/>
        </p:nvSpPr>
        <p:spPr>
          <a:xfrm>
            <a:off x="596741" y="5957055"/>
            <a:ext cx="13246418" cy="1184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 Україні адаптивний спорт отримав офіційний статус та потужну державну підтримку. </a:t>
            </a:r>
            <a:endParaRPr lang="uk-UA" sz="2000" dirty="0" smtClean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ctr">
              <a:lnSpc>
                <a:spcPts val="2300"/>
              </a:lnSpc>
              <a:buNone/>
            </a:pPr>
            <a:r>
              <a:rPr lang="en-US" sz="2000" b="1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Закон</a:t>
            </a:r>
            <a:r>
              <a:rPr lang="en-US" sz="2000" b="1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України № 9485 від 2025 року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визнає адаптивний спорт окремим напрямком фізичної культури. Координація з боку </a:t>
            </a: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Міністерства молоді та спорту України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забезпечує системний розвиток та створення необхідних умов. Це сприяє створенню безбар'єрного простору та розвитку інклюзивної інфраструктури, що є ключовим для соціальної інтеграції.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278624" y="985599"/>
            <a:ext cx="8073152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70C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Соціальна місія програми</a:t>
            </a:r>
            <a:endParaRPr lang="en-US" sz="4650" dirty="0">
              <a:solidFill>
                <a:srgbClr val="0070C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3119676"/>
            <a:ext cx="415861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70C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Допомога тим, хто цього потребує</a:t>
            </a:r>
            <a:endParaRPr lang="en-US" sz="2300" dirty="0">
              <a:solidFill>
                <a:srgbClr val="0070C0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3999905"/>
            <a:ext cx="415861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Наші випускники надають кваліфіковану допомогу ветеранам, людям з інвалідністю та їхнім родинам, сприяючи їхньому повноцінному життю.</a:t>
            </a:r>
            <a:endParaRPr lang="en-US" dirty="0"/>
          </a:p>
        </p:txBody>
      </p:sp>
      <p:sp>
        <p:nvSpPr>
          <p:cNvPr id="7" name="Text 3"/>
          <p:cNvSpPr/>
          <p:nvPr/>
        </p:nvSpPr>
        <p:spPr>
          <a:xfrm>
            <a:off x="5235893" y="3119676"/>
            <a:ext cx="339018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70C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Відновлення здоров'я</a:t>
            </a:r>
            <a:endParaRPr lang="en-US" sz="2300" dirty="0">
              <a:solidFill>
                <a:srgbClr val="0070C0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5235893" y="3627834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Через адаптивний спорт ми сприяємо відновленню фізичного та ментального здоров'я, покращенню самопочуття та якості життя.</a:t>
            </a:r>
            <a:endParaRPr lang="en-US" dirty="0"/>
          </a:p>
        </p:txBody>
      </p:sp>
      <p:sp>
        <p:nvSpPr>
          <p:cNvPr id="10" name="Text 5"/>
          <p:cNvSpPr/>
          <p:nvPr/>
        </p:nvSpPr>
        <p:spPr>
          <a:xfrm>
            <a:off x="9677995" y="3119676"/>
            <a:ext cx="327576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70C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Соціальна інтеграція</a:t>
            </a:r>
            <a:endParaRPr lang="en-US" sz="2300" dirty="0">
              <a:solidFill>
                <a:srgbClr val="0070C0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9677995" y="3627834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Програма формує навички для успішної соціальної та трудової адаптації, допомагаючи людям знайти своє місце у суспільстві.</a:t>
            </a:r>
            <a:endParaRPr lang="en-US" dirty="0"/>
          </a:p>
        </p:txBody>
      </p:sp>
      <p:sp>
        <p:nvSpPr>
          <p:cNvPr id="12" name="Text 7"/>
          <p:cNvSpPr/>
          <p:nvPr/>
        </p:nvSpPr>
        <p:spPr>
          <a:xfrm>
            <a:off x="793790" y="6069568"/>
            <a:ext cx="13042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rgbClr val="0070C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Мета освітньої програми 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– підготовка конкурентоспроможних фахівців, здатних організовувати адаптивну рухову активність, застосовувати спортивні та реабілітаційні технології, працювати в інклюзивному середовищі та сприяти соціальній інтеграції засобами спорту.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091690" y="1430298"/>
            <a:ext cx="10446901" cy="993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Практична реалізація: мережа адаптивних клубів «Нестримні»</a:t>
            </a:r>
            <a:endParaRPr lang="en-US" sz="3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40" y="2688908"/>
            <a:ext cx="6661190" cy="39966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134349" y="2687955"/>
            <a:ext cx="5895975" cy="14135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Мережа адаптивних клубів </a:t>
            </a:r>
            <a:r>
              <a:rPr lang="en-US" sz="1600" dirty="0">
                <a:solidFill>
                  <a:srgbClr val="481C9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</a:t>
            </a:r>
            <a:r>
              <a:rPr lang="en-US" sz="1600" b="1" dirty="0">
                <a:solidFill>
                  <a:srgbClr val="481C9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Нестримні»</a:t>
            </a:r>
            <a:r>
              <a:rPr lang="en-US" sz="16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є яскравим прикладом успішної реалізації принципів адаптивного спорту. Наразі функціонує </a:t>
            </a:r>
            <a:r>
              <a:rPr lang="en-US" sz="16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понад 120 клубів у 17 областях України та місті Києві</a:t>
            </a: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що надають безкоштовні заняття з кваліфікованими тренерами та спеціалізованим обладнанням.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9129832" y="4202430"/>
            <a:ext cx="2942272" cy="298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Популярні види спорту: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134349" y="4601408"/>
            <a:ext cx="4411743" cy="1211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Плавання</a:t>
            </a:r>
            <a:endParaRPr lang="en-US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Йога</a:t>
            </a:r>
            <a:endParaRPr lang="en-US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Функціональний тренінг</a:t>
            </a:r>
            <a:endParaRPr lang="en-US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Баскетбол на візках</a:t>
            </a:r>
            <a:endParaRPr lang="en-US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Легка атлетика</a:t>
            </a:r>
            <a:endParaRPr lang="en-US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Настільний теніс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8134349" y="5904098"/>
            <a:ext cx="5372101" cy="6057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endParaRPr lang="uk-UA" dirty="0" smtClean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1550"/>
              </a:lnSpc>
              <a:buNone/>
            </a:pPr>
            <a:endParaRPr lang="uk-UA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1550"/>
              </a:lnSpc>
              <a:buNone/>
            </a:pPr>
            <a:r>
              <a:rPr lang="en-US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Ці</a:t>
            </a:r>
            <a:r>
              <a:rPr lang="en-US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клуби є не лише місцем для фізичної активності, але й центром соціальної взаємодії та психологічної підтримки.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4900"/>
            <a:ext cx="10396895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Чому варто обрати цю програму?</a:t>
            </a:r>
            <a:endParaRPr lang="en-US" sz="4650" dirty="0"/>
          </a:p>
        </p:txBody>
      </p:sp>
      <p:sp>
        <p:nvSpPr>
          <p:cNvPr id="3" name="Shape 1"/>
          <p:cNvSpPr/>
          <p:nvPr/>
        </p:nvSpPr>
        <p:spPr>
          <a:xfrm>
            <a:off x="793790" y="2302788"/>
            <a:ext cx="6407944" cy="2483525"/>
          </a:xfrm>
          <a:prstGeom prst="roundRect">
            <a:avLst>
              <a:gd name="adj" fmla="val 5891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2D4E5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310" y="2302788"/>
            <a:ext cx="121920" cy="2483525"/>
          </a:xfrm>
          <a:prstGeom prst="roundRect">
            <a:avLst>
              <a:gd name="adj" fmla="val 78139"/>
            </a:avLst>
          </a:prstGeom>
          <a:solidFill>
            <a:srgbClr val="007EBD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2560082"/>
            <a:ext cx="376297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Унікальна спеціалізація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142524" y="3068241"/>
            <a:ext cx="58019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Це шанс отримати рідкісну та важливу професію з високим соціальним значенням у сучасному суспільстві.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548" y="2302788"/>
            <a:ext cx="6408063" cy="2483525"/>
          </a:xfrm>
          <a:prstGeom prst="roundRect">
            <a:avLst>
              <a:gd name="adj" fmla="val 5891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2D4E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398067" y="2302788"/>
            <a:ext cx="121920" cy="2483525"/>
          </a:xfrm>
          <a:prstGeom prst="roundRect">
            <a:avLst>
              <a:gd name="adj" fmla="val 78139"/>
            </a:avLst>
          </a:prstGeom>
          <a:solidFill>
            <a:srgbClr val="007EBD"/>
          </a:solidFill>
          <a:ln/>
        </p:spPr>
      </p:sp>
      <p:sp>
        <p:nvSpPr>
          <p:cNvPr id="9" name="Text 7"/>
          <p:cNvSpPr/>
          <p:nvPr/>
        </p:nvSpPr>
        <p:spPr>
          <a:xfrm>
            <a:off x="7777282" y="2560082"/>
            <a:ext cx="580203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Різноманітні можливості працевлаштування</a:t>
            </a:r>
            <a:endParaRPr lang="en-US" sz="2300" dirty="0"/>
          </a:p>
        </p:txBody>
      </p:sp>
      <p:sp>
        <p:nvSpPr>
          <p:cNvPr id="10" name="Text 8"/>
          <p:cNvSpPr/>
          <p:nvPr/>
        </p:nvSpPr>
        <p:spPr>
          <a:xfrm>
            <a:off x="7777282" y="3440311"/>
            <a:ext cx="58020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Випускники зможуть працювати в державних та громадських організаціях, реабілітаційних центрах, спортивних клубах та федераціях.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93790" y="5013127"/>
            <a:ext cx="6407944" cy="2111454"/>
          </a:xfrm>
          <a:prstGeom prst="roundRect">
            <a:avLst>
              <a:gd name="adj" fmla="val 6929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2D4E5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63310" y="5013127"/>
            <a:ext cx="121920" cy="2111454"/>
          </a:xfrm>
          <a:prstGeom prst="roundRect">
            <a:avLst>
              <a:gd name="adj" fmla="val 78139"/>
            </a:avLst>
          </a:prstGeom>
          <a:solidFill>
            <a:srgbClr val="007EBD"/>
          </a:solidFill>
          <a:ln/>
        </p:spPr>
      </p:sp>
      <p:sp>
        <p:nvSpPr>
          <p:cNvPr id="13" name="Text 11"/>
          <p:cNvSpPr/>
          <p:nvPr/>
        </p:nvSpPr>
        <p:spPr>
          <a:xfrm>
            <a:off x="1142524" y="5270421"/>
            <a:ext cx="546008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Перспективи кар'єрного зростання</a:t>
            </a:r>
            <a:endParaRPr lang="en-US" sz="2300" dirty="0"/>
          </a:p>
        </p:txBody>
      </p:sp>
      <p:sp>
        <p:nvSpPr>
          <p:cNvPr id="14" name="Text 12"/>
          <p:cNvSpPr/>
          <p:nvPr/>
        </p:nvSpPr>
        <p:spPr>
          <a:xfrm>
            <a:off x="1142524" y="5778579"/>
            <a:ext cx="58019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70C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Адаптивний спорт 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це сфера, що динамічно розвивається, відкриваючи широкі горизонти для професійного та особистісного зростання.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428548" y="5013127"/>
            <a:ext cx="6408063" cy="2111454"/>
          </a:xfrm>
          <a:prstGeom prst="roundRect">
            <a:avLst>
              <a:gd name="adj" fmla="val 6929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2D4E5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398067" y="5013127"/>
            <a:ext cx="121920" cy="2111454"/>
          </a:xfrm>
          <a:prstGeom prst="roundRect">
            <a:avLst>
              <a:gd name="adj" fmla="val 78139"/>
            </a:avLst>
          </a:prstGeom>
          <a:solidFill>
            <a:srgbClr val="007EBD"/>
          </a:solidFill>
          <a:ln/>
        </p:spPr>
      </p:sp>
      <p:sp>
        <p:nvSpPr>
          <p:cNvPr id="17" name="Text 15"/>
          <p:cNvSpPr/>
          <p:nvPr/>
        </p:nvSpPr>
        <p:spPr>
          <a:xfrm>
            <a:off x="7777282" y="5270421"/>
            <a:ext cx="401931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Реальна допомога людям</a:t>
            </a:r>
            <a:endParaRPr lang="en-US" sz="2300" dirty="0"/>
          </a:p>
        </p:txBody>
      </p:sp>
      <p:sp>
        <p:nvSpPr>
          <p:cNvPr id="18" name="Text 16"/>
          <p:cNvSpPr/>
          <p:nvPr/>
        </p:nvSpPr>
        <p:spPr>
          <a:xfrm>
            <a:off x="7777282" y="5778579"/>
            <a:ext cx="58020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 будете мати можливість щодня змінювати життя людей на краще, допомагаючи їм інтегруватися в суспільство через спорт.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620713"/>
            <a:ext cx="8229600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9100" y="865912"/>
            <a:ext cx="73152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Практична </a:t>
            </a:r>
            <a:r>
              <a:rPr lang="ru-RU" sz="2400" b="1" dirty="0" err="1">
                <a:solidFill>
                  <a:srgbClr val="0070C0"/>
                </a:solidFill>
              </a:rPr>
              <a:t>підготовка</a:t>
            </a:r>
            <a:endParaRPr lang="ru-RU" sz="2400" b="1" dirty="0">
              <a:solidFill>
                <a:srgbClr val="0070C0"/>
              </a:solidFill>
            </a:endParaRPr>
          </a:p>
          <a:p>
            <a:r>
              <a:rPr lang="ru-RU" sz="2400" dirty="0" err="1"/>
              <a:t>Студенти</a:t>
            </a:r>
            <a:r>
              <a:rPr lang="ru-RU" sz="2400" dirty="0"/>
              <a:t> </a:t>
            </a:r>
            <a:r>
              <a:rPr lang="ru-RU" sz="2400" dirty="0" err="1"/>
              <a:t>проходять</a:t>
            </a:r>
            <a:r>
              <a:rPr lang="ru-RU" sz="2400" dirty="0"/>
              <a:t> практику:</a:t>
            </a:r>
          </a:p>
          <a:p>
            <a:r>
              <a:rPr lang="ru-RU" sz="2400" dirty="0"/>
              <a:t>•	у </a:t>
            </a:r>
            <a:r>
              <a:rPr lang="ru-RU" sz="2400" dirty="0" err="1"/>
              <a:t>реабілітаційних</a:t>
            </a:r>
            <a:r>
              <a:rPr lang="ru-RU" sz="2400" dirty="0"/>
              <a:t> центрах;</a:t>
            </a:r>
          </a:p>
          <a:p>
            <a:r>
              <a:rPr lang="ru-RU" sz="2400" dirty="0"/>
              <a:t>•	</a:t>
            </a:r>
            <a:r>
              <a:rPr lang="ru-RU" sz="2400" dirty="0" err="1"/>
              <a:t>спортивних</a:t>
            </a:r>
            <a:r>
              <a:rPr lang="ru-RU" sz="2400" dirty="0"/>
              <a:t> клубах та </a:t>
            </a:r>
            <a:r>
              <a:rPr lang="ru-RU" sz="2400" dirty="0" err="1"/>
              <a:t>федераціях</a:t>
            </a:r>
            <a:r>
              <a:rPr lang="ru-RU" sz="2400" dirty="0"/>
              <a:t>;</a:t>
            </a:r>
          </a:p>
          <a:p>
            <a:r>
              <a:rPr lang="ru-RU" sz="2400" dirty="0"/>
              <a:t>•	закладах </a:t>
            </a:r>
            <a:r>
              <a:rPr lang="ru-RU" sz="2400" dirty="0" err="1"/>
              <a:t>освіти</a:t>
            </a:r>
            <a:r>
              <a:rPr lang="ru-RU" sz="2400" dirty="0"/>
              <a:t>;</a:t>
            </a:r>
          </a:p>
          <a:p>
            <a:r>
              <a:rPr lang="ru-RU" sz="2400" dirty="0"/>
              <a:t>•	</a:t>
            </a:r>
            <a:r>
              <a:rPr lang="ru-RU" sz="2400" dirty="0" err="1"/>
              <a:t>ветеранських</a:t>
            </a:r>
            <a:r>
              <a:rPr lang="ru-RU" sz="2400" dirty="0"/>
              <a:t> та </a:t>
            </a:r>
            <a:r>
              <a:rPr lang="ru-RU" sz="2400" dirty="0" err="1"/>
              <a:t>інклюзивних</a:t>
            </a:r>
            <a:r>
              <a:rPr lang="ru-RU" sz="2400" dirty="0"/>
              <a:t> </a:t>
            </a:r>
            <a:r>
              <a:rPr lang="ru-RU" sz="2400" dirty="0" err="1"/>
              <a:t>організаціях</a:t>
            </a:r>
            <a:r>
              <a:rPr lang="ru-RU" sz="2400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850" y="3647212"/>
            <a:ext cx="73152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</a:rPr>
              <a:t>Компетентності випускника</a:t>
            </a:r>
          </a:p>
          <a:p>
            <a:r>
              <a:rPr lang="uk-UA" sz="2400" dirty="0"/>
              <a:t>Ви зможете:</a:t>
            </a:r>
          </a:p>
          <a:p>
            <a:r>
              <a:rPr lang="uk-UA" sz="2400" dirty="0"/>
              <a:t>•	планувати та проводити заняття з адаптивного спорту;</a:t>
            </a:r>
          </a:p>
          <a:p>
            <a:r>
              <a:rPr lang="uk-UA" sz="2400" dirty="0"/>
              <a:t>•	оцінювати фізичний стан осіб з інвалідністю;</a:t>
            </a:r>
          </a:p>
          <a:p>
            <a:r>
              <a:rPr lang="uk-UA" sz="2400" dirty="0"/>
              <a:t>•	працювати у </a:t>
            </a:r>
            <a:r>
              <a:rPr lang="uk-UA" sz="2400" dirty="0" err="1"/>
              <a:t>мультидисциплінарній</a:t>
            </a:r>
            <a:r>
              <a:rPr lang="uk-UA" sz="2400" dirty="0"/>
              <a:t> команді;</a:t>
            </a:r>
          </a:p>
          <a:p>
            <a:r>
              <a:rPr lang="uk-UA" sz="2400" dirty="0"/>
              <a:t>•	використовувати сучасні відновлювальні технології.</a:t>
            </a:r>
          </a:p>
        </p:txBody>
      </p:sp>
    </p:spTree>
    <p:extLst>
      <p:ext uri="{BB962C8B-B14F-4D97-AF65-F5344CB8AC3E}">
        <p14:creationId xmlns:p14="http://schemas.microsoft.com/office/powerpoint/2010/main" val="1510506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75523" y="1695807"/>
            <a:ext cx="8052792" cy="4793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Навчальний план і ключові дисципліни</a:t>
            </a:r>
            <a:endParaRPr lang="en-US" sz="3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98" y="2400895"/>
            <a:ext cx="6426875" cy="385607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124701" y="2400895"/>
            <a:ext cx="6848474" cy="7681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Наша освітня програма розроблена з урахуванням сучасних вимог та надає глибокі теоретичні знання та практичні навички. Серед ключових дисциплін: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7124701" y="4029035"/>
            <a:ext cx="6848474" cy="23054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2500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Основи адаптивної фізичної культури та спорту</a:t>
            </a:r>
            <a:endParaRPr lang="en-US" sz="2000" dirty="0"/>
          </a:p>
          <a:p>
            <a:pPr marL="342900" indent="-342900" algn="l">
              <a:lnSpc>
                <a:spcPct val="12500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Методики реабілітації та тренування людей з різними формами інвалідності</a:t>
            </a:r>
            <a:endParaRPr lang="en-US" sz="2000" dirty="0"/>
          </a:p>
          <a:p>
            <a:pPr marL="342900" indent="-342900" algn="l">
              <a:lnSpc>
                <a:spcPct val="12500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Організація спортивних заходів та інклюзивних програм</a:t>
            </a:r>
            <a:endParaRPr lang="en-US" sz="2000" dirty="0"/>
          </a:p>
          <a:p>
            <a:pPr marL="342900" indent="-342900" algn="l">
              <a:lnSpc>
                <a:spcPct val="12500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Психологія та соціальна робота в спорті</a:t>
            </a:r>
            <a:endParaRPr lang="en-US" sz="2000" dirty="0"/>
          </a:p>
          <a:p>
            <a:pPr marL="342900" indent="-342900" algn="l">
              <a:lnSpc>
                <a:spcPct val="12500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Теорія і методика адаптивного спорту</a:t>
            </a:r>
            <a:endParaRPr lang="en-US" sz="2000" dirty="0"/>
          </a:p>
          <a:p>
            <a:pPr marL="342900" indent="-342900" algn="l">
              <a:lnSpc>
                <a:spcPct val="12500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Біомеханіка рухів</a:t>
            </a:r>
            <a:endParaRPr lang="en-US" sz="2000" dirty="0"/>
          </a:p>
          <a:p>
            <a:pPr marL="342900" indent="-342900" algn="l">
              <a:lnSpc>
                <a:spcPct val="12500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Спортивна медицина та основи реабілітації</a:t>
            </a:r>
            <a:endParaRPr lang="en-US" sz="2000" dirty="0"/>
          </a:p>
          <a:p>
            <a:pPr marL="342900" indent="-342900" algn="l">
              <a:lnSpc>
                <a:spcPct val="12500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Паралімпійський та дефлімпійський спорт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352425" y="6349282"/>
            <a:ext cx="5949494" cy="576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Ми робимо акцент на практико-орієнтоване навчання, щоб наші студенти були повністю готові до майбутньої професії.</a:t>
            </a:r>
            <a:endParaRPr lang="en-US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675" y="889338"/>
            <a:ext cx="73152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Де працюють випускники?</a:t>
            </a:r>
          </a:p>
          <a:p>
            <a:r>
              <a:rPr lang="uk-UA" sz="2400" dirty="0"/>
              <a:t>•	тренер з адаптивного спорту;</a:t>
            </a:r>
          </a:p>
          <a:p>
            <a:r>
              <a:rPr lang="uk-UA" sz="2400" dirty="0"/>
              <a:t>•	інструктор-методист;</a:t>
            </a:r>
          </a:p>
          <a:p>
            <a:r>
              <a:rPr lang="uk-UA" sz="2400" dirty="0"/>
              <a:t>•	фахівець з фізичної реабілітації;</a:t>
            </a:r>
          </a:p>
          <a:p>
            <a:r>
              <a:rPr lang="uk-UA" sz="2400" dirty="0"/>
              <a:t>•	координатор інклюзивних програм;</a:t>
            </a:r>
          </a:p>
          <a:p>
            <a:r>
              <a:rPr lang="uk-UA" sz="2400" dirty="0"/>
              <a:t>•	спеціаліст у ветеранських </a:t>
            </a:r>
            <a:r>
              <a:rPr lang="uk-UA" sz="2400" dirty="0" err="1"/>
              <a:t>проєктах</a:t>
            </a:r>
            <a:r>
              <a:rPr lang="uk-UA" sz="2400" dirty="0"/>
              <a:t>;</a:t>
            </a:r>
          </a:p>
          <a:p>
            <a:r>
              <a:rPr lang="uk-UA" sz="2400" dirty="0"/>
              <a:t>•	викладач фізичної культури (після магістратури).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581775" y="4819650"/>
            <a:ext cx="73152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</a:rPr>
              <a:t>Міжнародні можливості</a:t>
            </a:r>
          </a:p>
          <a:p>
            <a:r>
              <a:rPr lang="uk-UA" sz="2400" dirty="0"/>
              <a:t>•	академічна мобільність (</a:t>
            </a:r>
            <a:r>
              <a:rPr lang="en-US" sz="2400" dirty="0"/>
              <a:t>Erasmus+);</a:t>
            </a:r>
          </a:p>
          <a:p>
            <a:r>
              <a:rPr lang="en-US" sz="2400" dirty="0"/>
              <a:t>•	</a:t>
            </a:r>
            <a:r>
              <a:rPr lang="uk-UA" sz="2400" dirty="0"/>
              <a:t>міжнародні тренінги та стажування;</a:t>
            </a:r>
          </a:p>
          <a:p>
            <a:r>
              <a:rPr lang="uk-UA" sz="2400" dirty="0"/>
              <a:t>•	участь у </a:t>
            </a:r>
            <a:r>
              <a:rPr lang="uk-UA" sz="2400" dirty="0" err="1"/>
              <a:t>проєктах</a:t>
            </a:r>
            <a:r>
              <a:rPr lang="uk-UA" sz="2400" dirty="0"/>
              <a:t> з адаптивного спорту;</a:t>
            </a:r>
          </a:p>
          <a:p>
            <a:r>
              <a:rPr lang="uk-UA" sz="2400" dirty="0"/>
              <a:t>•	співпраця з </a:t>
            </a:r>
            <a:r>
              <a:rPr lang="uk-UA" sz="2400" dirty="0" err="1"/>
              <a:t>паралімпійським</a:t>
            </a:r>
            <a:r>
              <a:rPr lang="uk-UA" sz="2400" dirty="0"/>
              <a:t> рухом.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3517106"/>
            <a:ext cx="3141662" cy="4712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15950"/>
            <a:ext cx="6432550" cy="385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9938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67</TotalTime>
  <Words>809</Words>
  <Application>Microsoft Office PowerPoint</Application>
  <PresentationFormat>Произвольный</PresentationFormat>
  <Paragraphs>115</Paragraphs>
  <Slides>13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Candara</vt:lpstr>
      <vt:lpstr>Symbol</vt:lpstr>
      <vt:lpstr>Calibri</vt:lpstr>
      <vt:lpstr>Petrona Bold</vt:lpstr>
      <vt:lpstr>Inter</vt:lpstr>
      <vt:lpstr>Times New Roman</vt:lpstr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Сергій</cp:lastModifiedBy>
  <cp:revision>7</cp:revision>
  <dcterms:created xsi:type="dcterms:W3CDTF">2026-02-03T10:49:51Z</dcterms:created>
  <dcterms:modified xsi:type="dcterms:W3CDTF">2026-03-09T14:36:35Z</dcterms:modified>
</cp:coreProperties>
</file>